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1"/>
  </p:notesMasterIdLst>
  <p:sldIdLst>
    <p:sldId id="275" r:id="rId2"/>
    <p:sldId id="256" r:id="rId3"/>
    <p:sldId id="257" r:id="rId4"/>
    <p:sldId id="268" r:id="rId5"/>
    <p:sldId id="266" r:id="rId6"/>
    <p:sldId id="258" r:id="rId7"/>
    <p:sldId id="259" r:id="rId8"/>
    <p:sldId id="262" r:id="rId9"/>
    <p:sldId id="263" r:id="rId10"/>
    <p:sldId id="273" r:id="rId11"/>
    <p:sldId id="277" r:id="rId12"/>
    <p:sldId id="269" r:id="rId13"/>
    <p:sldId id="264" r:id="rId14"/>
    <p:sldId id="261" r:id="rId15"/>
    <p:sldId id="265" r:id="rId16"/>
    <p:sldId id="276" r:id="rId17"/>
    <p:sldId id="270" r:id="rId18"/>
    <p:sldId id="271" r:id="rId19"/>
    <p:sldId id="27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9" autoAdjust="0"/>
    <p:restoredTop sz="94660"/>
  </p:normalViewPr>
  <p:slideViewPr>
    <p:cSldViewPr>
      <p:cViewPr>
        <p:scale>
          <a:sx n="75" d="100"/>
          <a:sy n="75" d="100"/>
        </p:scale>
        <p:origin x="-1008" y="-7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E8E01-1316-4AF1-B014-8693D45829FA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4757D1-A8BB-4507-9163-64BF66FC056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051159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4757D1-A8BB-4507-9163-64BF66FC0560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446537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9C95A29-51D6-4D31-8851-DB05B965E28F}" type="datetimeFigureOut">
              <a:rPr lang="it-IT" smtClean="0"/>
              <a:pPr/>
              <a:t>20/07/2016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4AE879B9-7F41-4254-ABD2-0D8799C9568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www.google.it/url?sa=i&amp;rct=j&amp;q=&amp;esrc=s&amp;source=images&amp;cd=&amp;cad=rja&amp;uact=8&amp;ved=0ahUKEwj8l93voc_MAhWEQBQKHdcKCBQQjRwIBw&amp;url=http://anpi-lissone.over-blog.com/article-i-bombardamenti-aerei-nel-mezzogiorno-d-italia-60089978.html&amp;bvm=bv.121421273,d.ZGg&amp;psig=AFQjCNHY6dTqQs_idxcfJG6_-NtaIBO5oQ&amp;ust=1462961322463618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it/url?sa=i&amp;rct=j&amp;q=&amp;esrc=s&amp;source=images&amp;cd=&amp;cad=rja&amp;uact=8&amp;ved=0ahUKEwifsezQlM_MAhXMOBQKHQThDxQQjRwIBw&amp;url=http://www.universomamma.it/bambini-difficili-la-commovente-lettera-di-uninsegnante-ai-genitori/&amp;bvm=bv.121421273,d.d24&amp;psig=AFQjCNEHXA-Jfk6_NUhUSElQuZjMGcVzRg&amp;ust=1462957781777844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it.123rf.com/photo_18519460_i-bambini-che-studiano.htm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616" y="3356992"/>
            <a:ext cx="6544816" cy="936104"/>
          </a:xfrm>
        </p:spPr>
        <p:txBody>
          <a:bodyPr>
            <a:noAutofit/>
          </a:bodyPr>
          <a:lstStyle/>
          <a:p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LA STORIA DI NONNA ELVIRA E DELLA CHIESA DI SANT’ANNA</a:t>
            </a:r>
            <a:endParaRPr lang="it-IT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endParaRPr lang="it-IT" dirty="0" smtClean="0"/>
          </a:p>
          <a:p>
            <a:pPr algn="r"/>
            <a:endParaRPr lang="it-IT" dirty="0"/>
          </a:p>
          <a:p>
            <a:pPr algn="r"/>
            <a:endParaRPr lang="it-IT" dirty="0" smtClean="0"/>
          </a:p>
          <a:p>
            <a:pPr algn="r"/>
            <a:endParaRPr lang="it-IT" dirty="0"/>
          </a:p>
          <a:p>
            <a:pPr algn="r"/>
            <a:endParaRPr lang="it-IT" dirty="0" smtClean="0"/>
          </a:p>
          <a:p>
            <a:pPr algn="r"/>
            <a:r>
              <a:rPr lang="it-IT" dirty="0" smtClean="0"/>
              <a:t>A CURA DI AMALIA BENEVENTO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429478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620688"/>
            <a:ext cx="3816424" cy="4077816"/>
          </a:xfrm>
        </p:spPr>
        <p:txBody>
          <a:bodyPr>
            <a:normAutofit/>
          </a:bodyPr>
          <a:lstStyle/>
          <a:p>
            <a:r>
              <a:rPr lang="it-IT" sz="2000" dirty="0" smtClean="0"/>
              <a:t>Le statue lignee</a:t>
            </a:r>
            <a:br>
              <a:rPr lang="it-IT" sz="2000" dirty="0" smtClean="0"/>
            </a:br>
            <a:r>
              <a:rPr lang="it-IT" sz="2000" dirty="0" smtClean="0"/>
              <a:t> </a:t>
            </a:r>
            <a:r>
              <a:rPr lang="it-IT" sz="2000" dirty="0"/>
              <a:t>di Cosma </a:t>
            </a:r>
            <a:r>
              <a:rPr lang="it-IT" sz="2000" dirty="0" smtClean="0"/>
              <a:t>e Damiano,</a:t>
            </a:r>
            <a:br>
              <a:rPr lang="it-IT" sz="2000" dirty="0" smtClean="0"/>
            </a:br>
            <a:r>
              <a:rPr lang="it-IT" sz="2000" dirty="0" smtClean="0"/>
              <a:t> i medici fratelli,</a:t>
            </a:r>
            <a:br>
              <a:rPr lang="it-IT" sz="2000" dirty="0" smtClean="0"/>
            </a:br>
            <a:r>
              <a:rPr lang="it-IT" sz="2000" dirty="0" smtClean="0"/>
              <a:t>sono a sinistra,</a:t>
            </a:r>
            <a:br>
              <a:rPr lang="it-IT" sz="2000" dirty="0" smtClean="0"/>
            </a:br>
            <a:r>
              <a:rPr lang="it-IT" sz="2000" dirty="0" smtClean="0"/>
              <a:t> in una nicchia conservate,</a:t>
            </a:r>
            <a:br>
              <a:rPr lang="it-IT" sz="2000" dirty="0" smtClean="0"/>
            </a:br>
            <a:endParaRPr lang="it-IT" sz="2000" dirty="0"/>
          </a:p>
        </p:txBody>
      </p:sp>
      <p:pic>
        <p:nvPicPr>
          <p:cNvPr id="3074" name="Picture 2" descr="C:\Users\Notebook9\Desktop\IMG_66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59632" y="2060848"/>
            <a:ext cx="3456384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2162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157954" y="-1755576"/>
            <a:ext cx="4230470" cy="6768752"/>
          </a:xfrm>
        </p:spPr>
        <p:txBody>
          <a:bodyPr>
            <a:normAutofit/>
          </a:bodyPr>
          <a:lstStyle/>
          <a:p>
            <a:r>
              <a:rPr lang="it-IT" sz="1800" dirty="0" smtClean="0"/>
              <a:t>mentre</a:t>
            </a:r>
            <a:r>
              <a:rPr lang="it-IT" sz="1800" dirty="0" smtClean="0"/>
              <a:t>, al </a:t>
            </a:r>
            <a:r>
              <a:rPr lang="it-IT" sz="1800" dirty="0"/>
              <a:t>lato opposto, </a:t>
            </a:r>
            <a:r>
              <a:rPr lang="it-IT" sz="1800" dirty="0" smtClean="0"/>
              <a:t>l’immagine di  SANTA </a:t>
            </a:r>
            <a:r>
              <a:rPr lang="it-IT" sz="1800" dirty="0"/>
              <a:t>Lucia protettrice </a:t>
            </a:r>
            <a:r>
              <a:rPr lang="it-IT" sz="1800" dirty="0" smtClean="0"/>
              <a:t>della   </a:t>
            </a:r>
            <a:r>
              <a:rPr lang="it-IT" sz="1800" dirty="0"/>
              <a:t>vista,</a:t>
            </a:r>
            <a:br>
              <a:rPr lang="it-IT" sz="1800" dirty="0"/>
            </a:br>
            <a:r>
              <a:rPr lang="it-IT" sz="1800" dirty="0"/>
              <a:t>in cartapesta realizzata, guarda il lato destro della navata</a:t>
            </a:r>
            <a:r>
              <a:rPr lang="it-IT" dirty="0"/>
              <a:t>.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2051" name="Picture 3" descr="C:\Users\Notebook9\Desktop\IMG_6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92569" y="1987727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048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otebook\Desktop\Sant'Anna_Avellino (2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545854" cy="4766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/>
          <p:cNvSpPr/>
          <p:nvPr/>
        </p:nvSpPr>
        <p:spPr>
          <a:xfrm>
            <a:off x="899592" y="2319814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SUL LATO DESTRO, C’E’L’ALTARE A SANT’ANNA CONSACRATO,</a:t>
            </a:r>
          </a:p>
          <a:p>
            <a:r>
              <a:rPr lang="it-IT" dirty="0" smtClean="0"/>
              <a:t> DA CUI IL NOME CON IL QUALE, DALL’OTTOCENTO, QUESTO TEMPIO COMINCIA AD ESSER </a:t>
            </a:r>
            <a:r>
              <a:rPr lang="it-IT" dirty="0" smtClean="0"/>
              <a:t>RICORDATO.</a:t>
            </a:r>
            <a:endParaRPr lang="it-IT" sz="3200" dirty="0"/>
          </a:p>
          <a:p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xmlns="" val="240804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23528" y="4653136"/>
            <a:ext cx="8208912" cy="1008112"/>
          </a:xfrm>
        </p:spPr>
        <p:txBody>
          <a:bodyPr>
            <a:noAutofit/>
          </a:bodyPr>
          <a:lstStyle/>
          <a:p>
            <a:r>
              <a:rPr lang="it-IT" sz="2800" dirty="0"/>
              <a:t> </a:t>
            </a:r>
            <a:r>
              <a:rPr lang="it-IT" sz="2800" dirty="0" smtClean="0"/>
              <a:t> </a:t>
            </a:r>
            <a:r>
              <a:rPr lang="it-IT" sz="1800" dirty="0" smtClean="0"/>
              <a:t>Sul </a:t>
            </a:r>
            <a:r>
              <a:rPr lang="it-IT" sz="1800" dirty="0"/>
              <a:t>lato sinistro, c’è l’altare della Madonna della </a:t>
            </a:r>
            <a:r>
              <a:rPr lang="it-IT" sz="1800" dirty="0" smtClean="0"/>
              <a:t>Pietà e </a:t>
            </a:r>
            <a:r>
              <a:rPr lang="it-IT" sz="1800" dirty="0"/>
              <a:t>un crocifisso di legno del settecento  accanto ad Ella sta…</a:t>
            </a:r>
            <a:br>
              <a:rPr lang="it-IT" sz="1800" dirty="0"/>
            </a:br>
            <a:endParaRPr lang="it-IT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7364" y="1209111"/>
            <a:ext cx="2376264" cy="29166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Notebook9\Desktop\IMG_66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542462" y="1573009"/>
            <a:ext cx="3083412" cy="230425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23652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7544" y="4077072"/>
            <a:ext cx="8352928" cy="1584175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it-IT" sz="2400" dirty="0" smtClean="0">
                <a:latin typeface="Book Antiqua" panose="02040602050305030304" pitchFamily="18" charset="0"/>
              </a:rPr>
              <a:t>PER GLI AVELLINESI, A LUNGO, QUESTO TEMPIO E’ STATO UN RIFERIMENTO IMPORTANTE </a:t>
            </a:r>
          </a:p>
          <a:p>
            <a:pPr marL="0" indent="0" algn="ctr">
              <a:buNone/>
            </a:pPr>
            <a:r>
              <a:rPr lang="it-IT" sz="2400" dirty="0" smtClean="0">
                <a:latin typeface="Book Antiqua" panose="02040602050305030304" pitchFamily="18" charset="0"/>
              </a:rPr>
              <a:t>E DI ESPERIENZE NE HA VISSUTE TANTE.</a:t>
            </a:r>
          </a:p>
          <a:p>
            <a:pPr marL="0" indent="0" algn="ctr">
              <a:buNone/>
            </a:pPr>
            <a:r>
              <a:rPr lang="it-IT" sz="2400" dirty="0" smtClean="0">
                <a:latin typeface="Book Antiqua" panose="02040602050305030304" pitchFamily="18" charset="0"/>
              </a:rPr>
              <a:t>E</a:t>
            </a:r>
            <a:r>
              <a:rPr lang="it-IT" sz="2400" dirty="0">
                <a:latin typeface="Book Antiqua" panose="02040602050305030304" pitchFamily="18" charset="0"/>
              </a:rPr>
              <a:t>’ </a:t>
            </a:r>
            <a:r>
              <a:rPr lang="it-IT" sz="2400" dirty="0" smtClean="0">
                <a:latin typeface="Book Antiqua" panose="02040602050305030304" pitchFamily="18" charset="0"/>
              </a:rPr>
              <a:t>NOTIZIA ACCERTATA CHE, SUL SUO SAGRATO,</a:t>
            </a:r>
          </a:p>
          <a:p>
            <a:pPr marL="0" indent="0" algn="ctr">
              <a:buNone/>
            </a:pPr>
            <a:r>
              <a:rPr lang="it-IT" sz="2400" dirty="0" smtClean="0">
                <a:latin typeface="Book Antiqua" panose="02040602050305030304" pitchFamily="18" charset="0"/>
              </a:rPr>
              <a:t> DA UN TEMPO PRESSOCHE’ </a:t>
            </a:r>
            <a:r>
              <a:rPr lang="it-IT" sz="2400" dirty="0" smtClean="0">
                <a:latin typeface="Book Antiqua" panose="02040602050305030304" pitchFamily="18" charset="0"/>
              </a:rPr>
              <a:t>INNOMINATO,</a:t>
            </a:r>
            <a:endParaRPr lang="it-IT" sz="2400" dirty="0" smtClean="0">
              <a:latin typeface="Book Antiqua" panose="02040602050305030304" pitchFamily="18" charset="0"/>
            </a:endParaRPr>
          </a:p>
          <a:p>
            <a:pPr marL="0" indent="0" algn="ctr">
              <a:buNone/>
            </a:pPr>
            <a:r>
              <a:rPr lang="it-IT" sz="2400" dirty="0" smtClean="0">
                <a:latin typeface="Book Antiqua" panose="02040602050305030304" pitchFamily="18" charset="0"/>
              </a:rPr>
              <a:t>SI ALLESTISSE OGNI MARTEDI’ DEL CARMINE IL MERCATO.</a:t>
            </a:r>
            <a:endParaRPr lang="it-IT" sz="2400" dirty="0">
              <a:latin typeface="Book Antiqua" panose="02040602050305030304" pitchFamily="18" charset="0"/>
            </a:endParaRPr>
          </a:p>
          <a:p>
            <a:endParaRPr lang="it-IT" sz="2800" dirty="0"/>
          </a:p>
        </p:txBody>
      </p:sp>
      <p:pic>
        <p:nvPicPr>
          <p:cNvPr id="1026" name="Picture 2" descr="http://www.avellinesi.it/9giugno/48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268760"/>
            <a:ext cx="5688632" cy="2585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0171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3933056"/>
            <a:ext cx="8064896" cy="29249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dirty="0"/>
              <a:t>E’ </a:t>
            </a:r>
            <a:r>
              <a:rPr lang="it-IT" dirty="0" smtClean="0"/>
              <a:t>UNA CHIESA CHE POSSIAMO DIRE MIRACOLATA:</a:t>
            </a:r>
          </a:p>
          <a:p>
            <a:pPr marL="0" indent="0" algn="ctr">
              <a:buNone/>
            </a:pPr>
            <a:r>
              <a:rPr lang="it-IT" dirty="0" smtClean="0"/>
              <a:t>DAI BOMBARDAMENTI DELLA SECONDA GUERRA MONDIALE SI E’ SALVATA: QUEL 14 SETTEMBRE A MORIRE FURONO IN TANTI</a:t>
            </a:r>
          </a:p>
          <a:p>
            <a:pPr marL="0" indent="0" algn="ctr">
              <a:buNone/>
            </a:pPr>
            <a:r>
              <a:rPr lang="it-IT" dirty="0" smtClean="0"/>
              <a:t>PERCHE’ IL MERCATO ERA PROPRIO LI’ DAVANTI…</a:t>
            </a:r>
          </a:p>
          <a:p>
            <a:pPr marL="0" indent="0" algn="ctr">
              <a:buNone/>
            </a:pPr>
            <a:r>
              <a:rPr lang="it-IT" dirty="0" smtClean="0"/>
              <a:t>:</a:t>
            </a: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9218" name="Picture 2" descr="http://img.over-blog.com/500x295/1/15/66/74/seconda-guerra-mondiale-II-parte/1943-Cagliari-bombardamenti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124743"/>
            <a:ext cx="5081233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805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:</a:t>
            </a:r>
            <a:r>
              <a:rPr lang="it-IT" dirty="0"/>
              <a:t/>
            </a:r>
            <a:br>
              <a:rPr lang="it-IT" dirty="0"/>
            </a:br>
            <a:endParaRPr lang="it-IT" dirty="0"/>
          </a:p>
        </p:txBody>
      </p:sp>
      <p:pic>
        <p:nvPicPr>
          <p:cNvPr id="1026" name="Picture 2" descr="F:\anni 2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41748" y="2132856"/>
            <a:ext cx="2952328" cy="34713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211960" y="2828836"/>
            <a:ext cx="39604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dirty="0"/>
              <a:t>MA, DELLA </a:t>
            </a:r>
            <a:r>
              <a:rPr lang="it-IT" dirty="0" smtClean="0"/>
              <a:t>NONNA ELVIRA, </a:t>
            </a:r>
            <a:r>
              <a:rPr lang="it-IT" dirty="0" err="1" smtClean="0"/>
              <a:t>VI</a:t>
            </a:r>
            <a:r>
              <a:rPr lang="it-IT" dirty="0" smtClean="0"/>
              <a:t> VOGLIO INFINE RACCONTARE</a:t>
            </a:r>
            <a:r>
              <a:rPr lang="it-IT" dirty="0"/>
              <a:t>:</a:t>
            </a:r>
          </a:p>
          <a:p>
            <a:pPr algn="ctr"/>
            <a:r>
              <a:rPr lang="it-IT" dirty="0"/>
              <a:t>ASPETTAVA IL SUO PICCINO CHE NICOLA AVREBBE VOLUTO </a:t>
            </a:r>
            <a:r>
              <a:rPr lang="it-IT" dirty="0" err="1" smtClean="0"/>
              <a:t>CHIAMARE…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52789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3653155"/>
            <a:ext cx="8229600" cy="33843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it-IT" sz="1600" dirty="0"/>
          </a:p>
          <a:p>
            <a:pPr marL="0" indent="0" algn="ctr">
              <a:buNone/>
            </a:pPr>
            <a:r>
              <a:rPr lang="it-IT" sz="1600" dirty="0" smtClean="0"/>
              <a:t>TORNO’ A CASA QUEL GIORNO CON IL CUORE </a:t>
            </a:r>
            <a:r>
              <a:rPr lang="it-IT" sz="1600" dirty="0" smtClean="0"/>
              <a:t>DISPERATO:</a:t>
            </a:r>
            <a:endParaRPr lang="it-IT" sz="1600" dirty="0" smtClean="0"/>
          </a:p>
          <a:p>
            <a:pPr marL="0" indent="0" algn="ctr">
              <a:buNone/>
            </a:pPr>
            <a:r>
              <a:rPr lang="it-IT" sz="1600" dirty="0" smtClean="0"/>
              <a:t> NESSUNO ACCANTO A LEI DALLE BOMBE ERA SCAMPATO!</a:t>
            </a:r>
            <a:endParaRPr lang="it-IT" sz="1600" dirty="0"/>
          </a:p>
          <a:p>
            <a:pPr marL="0" indent="0" algn="ctr">
              <a:buNone/>
            </a:pPr>
            <a:endParaRPr lang="it-IT" sz="1600" dirty="0"/>
          </a:p>
        </p:txBody>
      </p:sp>
      <p:pic>
        <p:nvPicPr>
          <p:cNvPr id="2050" name="Picture 2" descr="C:\Users\Docente_2\Desktop\Alfredo-Cecchini_thum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7897" y="1196752"/>
            <a:ext cx="5616624" cy="243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48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3827924"/>
            <a:ext cx="7416824" cy="1584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it-IT" sz="1400" dirty="0" smtClean="0"/>
              <a:t>MA SANT’ANNA LA PROTESSE E SUO FIGLIO NACQUE SANO,</a:t>
            </a:r>
            <a:endParaRPr lang="it-IT" sz="1400" dirty="0"/>
          </a:p>
          <a:p>
            <a:pPr marL="0" indent="0" algn="ctr">
              <a:buNone/>
            </a:pPr>
            <a:r>
              <a:rPr lang="it-IT" sz="1400" dirty="0" smtClean="0"/>
              <a:t>A RINGRAZIARLA TORNO’ SEMPRE  ED A LEI NON SEMBRO’ STRANO</a:t>
            </a:r>
            <a:endParaRPr lang="it-IT" sz="1400" dirty="0"/>
          </a:p>
          <a:p>
            <a:pPr marL="0" indent="0" algn="ctr">
              <a:buNone/>
            </a:pPr>
            <a:r>
              <a:rPr lang="it-IT" sz="1400" dirty="0"/>
              <a:t> </a:t>
            </a:r>
            <a:r>
              <a:rPr lang="it-IT" sz="1400" dirty="0" smtClean="0"/>
              <a:t>CHE ANCHE IL SISMA </a:t>
            </a:r>
            <a:r>
              <a:rPr lang="it-IT" sz="1400" dirty="0" smtClean="0"/>
              <a:t>CHE, </a:t>
            </a:r>
            <a:r>
              <a:rPr lang="it-IT" sz="1400" dirty="0" smtClean="0"/>
              <a:t>NEL NOVEMBRE </a:t>
            </a:r>
            <a:r>
              <a:rPr lang="it-IT" sz="1400" dirty="0" smtClean="0"/>
              <a:t>DELL’OTTANTA,</a:t>
            </a:r>
            <a:endParaRPr lang="it-IT" sz="1400" dirty="0" smtClean="0"/>
          </a:p>
          <a:p>
            <a:pPr marL="0" indent="0" algn="ctr">
              <a:buNone/>
            </a:pPr>
            <a:r>
              <a:rPr lang="it-IT" sz="1400" dirty="0" smtClean="0"/>
              <a:t> SCONVOLSE L’IRPINIA ED AVELLINO </a:t>
            </a:r>
          </a:p>
          <a:p>
            <a:pPr marL="0" indent="0" algn="ctr">
              <a:buNone/>
            </a:pPr>
            <a:r>
              <a:rPr lang="it-IT" sz="1400" dirty="0" smtClean="0"/>
              <a:t>DI QUESTA CHIESA NON LESIONASSE NEPPURE UN ANGOLINO!</a:t>
            </a:r>
            <a:endParaRPr lang="it-IT" sz="1400" dirty="0"/>
          </a:p>
          <a:p>
            <a:pPr marL="0" indent="0" algn="ctr">
              <a:buNone/>
            </a:pPr>
            <a:endParaRPr lang="it-IT" sz="1400" dirty="0"/>
          </a:p>
          <a:p>
            <a:endParaRPr lang="it-IT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412776"/>
            <a:ext cx="2736304" cy="2243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46836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9752" y="1268760"/>
            <a:ext cx="4064000" cy="3048000"/>
          </a:xfrm>
        </p:spPr>
      </p:pic>
      <p:sp>
        <p:nvSpPr>
          <p:cNvPr id="3" name="CasellaDiTesto 2"/>
          <p:cNvSpPr txBox="1"/>
          <p:nvPr/>
        </p:nvSpPr>
        <p:spPr>
          <a:xfrm rot="10800000" flipV="1">
            <a:off x="2771800" y="4415858"/>
            <a:ext cx="56124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….E UN GRAZIE SPECIALE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AD </a:t>
            </a:r>
            <a:r>
              <a:rPr lang="it-IT" dirty="0" err="1" smtClean="0">
                <a:latin typeface="Aharoni" panose="02010803020104030203" pitchFamily="2" charset="-79"/>
                <a:cs typeface="Aharoni" panose="02010803020104030203" pitchFamily="2" charset="-79"/>
              </a:rPr>
              <a:t>AVELLINESI.IT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 PER AVER CONSENTITO L’USO </a:t>
            </a:r>
            <a:r>
              <a:rPr lang="it-IT" smtClean="0">
                <a:latin typeface="Aharoni" panose="02010803020104030203" pitchFamily="2" charset="-79"/>
                <a:cs typeface="Aharoni" panose="02010803020104030203" pitchFamily="2" charset="-79"/>
              </a:rPr>
              <a:t>DELLE IMMAGINI</a:t>
            </a:r>
          </a:p>
          <a:p>
            <a:r>
              <a:rPr lang="it-IT" smtClean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it-IT" err="1" smtClean="0">
                <a:latin typeface="Aharoni" panose="02010803020104030203" pitchFamily="2" charset="-79"/>
                <a:cs typeface="Aharoni" panose="02010803020104030203" pitchFamily="2" charset="-79"/>
              </a:rPr>
              <a:t>D</a:t>
            </a:r>
            <a:r>
              <a:rPr lang="it-IT" smtClean="0">
                <a:latin typeface="Aharoni" panose="02010803020104030203" pitchFamily="2" charset="-79"/>
                <a:cs typeface="Aharoni" panose="02010803020104030203" pitchFamily="2" charset="-79"/>
              </a:rPr>
              <a:t>’ EPOCA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E </a:t>
            </a:r>
            <a:r>
              <a:rPr lang="it-IT" dirty="0" smtClean="0">
                <a:latin typeface="Aharoni" panose="02010803020104030203" pitchFamily="2" charset="-79"/>
                <a:cs typeface="Aharoni" panose="02010803020104030203" pitchFamily="2" charset="-79"/>
              </a:rPr>
              <a:t>LUCA E A FRANCESCA DELLA I B L.S.U. «VIRGILIO» PER AVER CURATO LA GRAFICA DI QUESTO POWER POINT.</a:t>
            </a:r>
            <a:endParaRPr lang="it-IT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8154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088231"/>
          </a:xfrm>
        </p:spPr>
        <p:txBody>
          <a:bodyPr>
            <a:normAutofit/>
          </a:bodyPr>
          <a:lstStyle/>
          <a:p>
            <a:r>
              <a:rPr lang="it-IT" sz="4000" dirty="0" smtClean="0">
                <a:latin typeface="+mn-lt"/>
              </a:rPr>
              <a:t>OH CARI BIMBI, </a:t>
            </a:r>
            <a:br>
              <a:rPr lang="it-IT" sz="4000" dirty="0" smtClean="0">
                <a:latin typeface="+mn-lt"/>
              </a:rPr>
            </a:br>
            <a:r>
              <a:rPr lang="it-IT" sz="4000" dirty="0" smtClean="0">
                <a:latin typeface="+mn-lt"/>
              </a:rPr>
              <a:t>OGGI VI VOGLIO PARLARE</a:t>
            </a:r>
            <a:endParaRPr lang="it-IT" sz="4000" dirty="0">
              <a:latin typeface="+mn-lt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6" name="Picture 2" descr="http://i0.wp.com/universomamma.it/wp-content/uploads/2014/11/fffss-430x293.jpg?resize=430%2C29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49872" y="2348880"/>
            <a:ext cx="590465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290532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05780" y="692696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d</a:t>
            </a:r>
            <a:r>
              <a:rPr lang="it-IT" dirty="0" smtClean="0">
                <a:latin typeface="Baskerville Old Face" panose="02020602080505020303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ella Chiesa di Sant’Anna in Avellino,</a:t>
            </a:r>
            <a:endParaRPr lang="it-IT" dirty="0">
              <a:latin typeface="Baskerville Old Face" panose="02020602080505020303" pitchFamily="18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7" name="Picture 3" descr="C:\Users\Docente\Desktop\immagini chiesa Sant'Anna\225px-Santa_Maria_del_Rifugio_Avellino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3989898" cy="3456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80245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779912" y="1340768"/>
            <a:ext cx="3600400" cy="16288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it-IT" dirty="0" smtClean="0">
                <a:latin typeface="+mj-lt"/>
              </a:rPr>
              <a:t>DOVE OGNI MAMMA IN PROCINTO DI PARTORIRE,</a:t>
            </a:r>
            <a:endParaRPr lang="it-IT" dirty="0">
              <a:latin typeface="+mj-lt"/>
            </a:endParaRPr>
          </a:p>
          <a:p>
            <a:pPr marL="0" indent="0">
              <a:buNone/>
            </a:pPr>
            <a:r>
              <a:rPr lang="it-IT" dirty="0" smtClean="0">
                <a:latin typeface="+mj-lt"/>
              </a:rPr>
              <a:t>AFFINCHE’ SUO FIGLIO NASCA SENZA </a:t>
            </a:r>
            <a:r>
              <a:rPr lang="it-IT" dirty="0" smtClean="0">
                <a:latin typeface="+mj-lt"/>
              </a:rPr>
              <a:t>SOFFRIRE,</a:t>
            </a:r>
            <a:endParaRPr lang="it-IT" dirty="0">
              <a:latin typeface="+mj-lt"/>
            </a:endParaRPr>
          </a:p>
          <a:p>
            <a:endParaRPr lang="it-IT" dirty="0">
              <a:latin typeface="+mj-lt"/>
            </a:endParaRPr>
          </a:p>
        </p:txBody>
      </p:sp>
      <p:pic>
        <p:nvPicPr>
          <p:cNvPr id="1028" name="Picture 4" descr="C:\Users\Docente_2\Desktop\giovane-preghiera-della-donna-incinta-200460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11368" y="1228897"/>
            <a:ext cx="1789745" cy="2056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tangolo 3"/>
          <p:cNvSpPr/>
          <p:nvPr/>
        </p:nvSpPr>
        <p:spPr>
          <a:xfrm>
            <a:off x="1043608" y="3831580"/>
            <a:ext cx="389947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SI RECA IL 26 LUGLIO CON DEVOZIONE A PREGARE, OFFRENDO FIORI E CANDELE </a:t>
            </a:r>
            <a:r>
              <a:rPr lang="it-IT" dirty="0" smtClean="0"/>
              <a:t>SULL’ALTARE.</a:t>
            </a:r>
            <a:endParaRPr lang="it-IT" dirty="0"/>
          </a:p>
          <a:p>
            <a:endParaRPr lang="it-IT" sz="2400" dirty="0"/>
          </a:p>
        </p:txBody>
      </p:sp>
      <p:pic>
        <p:nvPicPr>
          <p:cNvPr id="1029" name="Picture 5" descr="C:\Users\Docente_2\Desktop\chiese_fantin_fiori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7054" y="2924944"/>
            <a:ext cx="2797274" cy="2706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7828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5576" y="1916832"/>
            <a:ext cx="6400800" cy="68580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latin typeface="+mn-lt"/>
              </a:rPr>
              <a:t>Dovete sapere, o cari bambini,</a:t>
            </a:r>
            <a:br>
              <a:rPr lang="it-IT" dirty="0" smtClean="0">
                <a:latin typeface="+mn-lt"/>
              </a:rPr>
            </a:br>
            <a:endParaRPr lang="it-IT" dirty="0">
              <a:latin typeface="+mn-lt"/>
            </a:endParaRPr>
          </a:p>
        </p:txBody>
      </p:sp>
      <p:pic>
        <p:nvPicPr>
          <p:cNvPr id="2052" name="Picture 4" descr="http://previews.123rf.com/images/stockshoppe/stockshoppe1303/stockshoppe130300181/18519460-I-bambini-che-studiano-Archivio-Fotografico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343443"/>
            <a:ext cx="5544616" cy="324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3010112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3501008"/>
            <a:ext cx="7772400" cy="2134069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it-IT" sz="2000" dirty="0" smtClean="0">
                <a:latin typeface="Bell MT" panose="02020503060305020303" pitchFamily="18" charset="0"/>
                <a:ea typeface="Calibri"/>
                <a:cs typeface="Times New Roman"/>
              </a:rPr>
              <a:t>che </a:t>
            </a:r>
            <a:r>
              <a:rPr lang="it-IT" sz="2000" dirty="0">
                <a:latin typeface="Bell MT" panose="02020503060305020303" pitchFamily="18" charset="0"/>
                <a:ea typeface="Calibri"/>
                <a:cs typeface="Times New Roman"/>
              </a:rPr>
              <a:t>è una chiesa antica</a:t>
            </a:r>
            <a:r>
              <a:rPr lang="it-IT" sz="2000" dirty="0" smtClean="0">
                <a:latin typeface="Bell MT" panose="02020503060305020303" pitchFamily="18" charset="0"/>
                <a:ea typeface="Calibri"/>
                <a:cs typeface="Times New Roman"/>
              </a:rPr>
              <a:t>,</a:t>
            </a:r>
            <a:br>
              <a:rPr lang="it-IT" sz="2000" dirty="0" smtClean="0">
                <a:latin typeface="Bell MT" panose="02020503060305020303" pitchFamily="18" charset="0"/>
                <a:ea typeface="Calibri"/>
                <a:cs typeface="Times New Roman"/>
              </a:rPr>
            </a:br>
            <a:r>
              <a:rPr lang="it-IT" sz="2000" dirty="0" smtClean="0">
                <a:latin typeface="Bell MT" panose="02020503060305020303" pitchFamily="18" charset="0"/>
                <a:ea typeface="Calibri"/>
                <a:cs typeface="Times New Roman"/>
              </a:rPr>
              <a:t>(al </a:t>
            </a:r>
            <a:r>
              <a:rPr lang="it-IT" sz="2000" dirty="0">
                <a:latin typeface="Bell MT" panose="02020503060305020303" pitchFamily="18" charset="0"/>
                <a:ea typeface="Calibri"/>
                <a:cs typeface="Times New Roman"/>
              </a:rPr>
              <a:t>settecento risale</a:t>
            </a:r>
            <a:r>
              <a:rPr lang="it-IT" sz="2000" dirty="0" smtClean="0">
                <a:latin typeface="Bell MT" panose="02020503060305020303" pitchFamily="18" charset="0"/>
                <a:ea typeface="Calibri"/>
                <a:cs typeface="Times New Roman"/>
              </a:rPr>
              <a:t>),</a:t>
            </a:r>
            <a:br>
              <a:rPr lang="it-IT" sz="2000" dirty="0" smtClean="0">
                <a:latin typeface="Bell MT" panose="02020503060305020303" pitchFamily="18" charset="0"/>
                <a:ea typeface="Calibri"/>
                <a:cs typeface="Times New Roman"/>
              </a:rPr>
            </a:br>
            <a:r>
              <a:rPr lang="it-IT" sz="2000" dirty="0" smtClean="0">
                <a:latin typeface="Bell MT" panose="02020503060305020303" pitchFamily="18" charset="0"/>
                <a:ea typeface="Calibri"/>
                <a:cs typeface="Times New Roman"/>
              </a:rPr>
              <a:t>composta da un’unica navata </a:t>
            </a:r>
            <a:br>
              <a:rPr lang="it-IT" sz="2000" dirty="0" smtClean="0">
                <a:latin typeface="Bell MT" panose="02020503060305020303" pitchFamily="18" charset="0"/>
                <a:ea typeface="Calibri"/>
                <a:cs typeface="Times New Roman"/>
              </a:rPr>
            </a:br>
            <a:r>
              <a:rPr lang="it-IT" sz="2000" dirty="0" smtClean="0">
                <a:latin typeface="Bell MT" panose="02020503060305020303" pitchFamily="18" charset="0"/>
                <a:ea typeface="Calibri"/>
                <a:cs typeface="Times New Roman"/>
              </a:rPr>
              <a:t>ed anche come </a:t>
            </a:r>
            <a:br>
              <a:rPr lang="it-IT" sz="2000" dirty="0" smtClean="0">
                <a:latin typeface="Bell MT" panose="02020503060305020303" pitchFamily="18" charset="0"/>
                <a:ea typeface="Calibri"/>
                <a:cs typeface="Times New Roman"/>
              </a:rPr>
            </a:br>
            <a:r>
              <a:rPr lang="it-IT" sz="2000" dirty="0" smtClean="0">
                <a:latin typeface="Bell MT" panose="02020503060305020303" pitchFamily="18" charset="0"/>
                <a:ea typeface="Calibri"/>
                <a:cs typeface="Times New Roman"/>
              </a:rPr>
              <a:t>SANTA Maria del Rifugio ricordata</a:t>
            </a:r>
            <a:r>
              <a:rPr lang="it-IT" sz="4700" dirty="0" smtClean="0">
                <a:latin typeface="Bell MT" panose="02020503060305020303" pitchFamily="18" charset="0"/>
                <a:ea typeface="Calibri"/>
                <a:cs typeface="Times New Roman"/>
              </a:rPr>
              <a:t>,</a:t>
            </a:r>
            <a:endParaRPr lang="it-IT" sz="4700" dirty="0">
              <a:latin typeface="Bell MT" panose="02020503060305020303" pitchFamily="18" charset="0"/>
              <a:ea typeface="Calibri"/>
              <a:cs typeface="Times New Roman"/>
            </a:endParaRPr>
          </a:p>
        </p:txBody>
      </p:sp>
      <p:sp>
        <p:nvSpPr>
          <p:cNvPr id="4" name="AutoShape 5" descr="Risultati immagini per numero  700"/>
          <p:cNvSpPr>
            <a:spLocks noChangeAspect="1" noChangeArrowheads="1"/>
          </p:cNvSpPr>
          <p:nvPr/>
        </p:nvSpPr>
        <p:spPr bwMode="auto">
          <a:xfrm>
            <a:off x="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74069" y="1196752"/>
            <a:ext cx="2026521" cy="1897064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3199447" y="1340767"/>
            <a:ext cx="2575766" cy="3091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it-IT" sz="5400" dirty="0" smtClean="0">
                <a:latin typeface="Algerian"/>
                <a:ea typeface="Calibri"/>
                <a:cs typeface="Times New Roman"/>
              </a:rPr>
              <a:t>1712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it-IT" sz="5400" dirty="0">
              <a:ea typeface="Calibri"/>
              <a:cs typeface="Times New Roman"/>
            </a:endParaRPr>
          </a:p>
          <a:p>
            <a:pPr algn="ctr"/>
            <a:endParaRPr lang="it-IT" sz="5400" dirty="0">
              <a:latin typeface="Jokerman" panose="04090605060D0602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06047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428465" cy="3082113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 smtClean="0">
                <a:solidFill>
                  <a:srgbClr val="002060"/>
                </a:solidFill>
                <a:ea typeface="Calibri"/>
                <a:cs typeface="Times New Roman"/>
              </a:rPr>
              <a:t/>
            </a:r>
            <a:br>
              <a:rPr lang="it-IT" dirty="0" smtClean="0">
                <a:solidFill>
                  <a:srgbClr val="002060"/>
                </a:solidFill>
                <a:ea typeface="Calibri"/>
                <a:cs typeface="Times New Roman"/>
              </a:rPr>
            </a:br>
            <a:r>
              <a:rPr lang="it-IT" dirty="0" smtClean="0">
                <a:latin typeface="Baskerville Old Face" panose="02020602080505020303" pitchFamily="18" charset="0"/>
                <a:ea typeface="Calibri"/>
                <a:cs typeface="Times New Roman"/>
              </a:rPr>
              <a:t>perché </a:t>
            </a:r>
            <a:r>
              <a:rPr lang="it-IT" dirty="0">
                <a:latin typeface="Baskerville Old Face" panose="02020602080505020303" pitchFamily="18" charset="0"/>
                <a:ea typeface="Calibri"/>
                <a:cs typeface="Times New Roman"/>
              </a:rPr>
              <a:t>con la </a:t>
            </a:r>
            <a:r>
              <a:rPr lang="it-IT" dirty="0" smtClean="0">
                <a:latin typeface="Baskerville Old Face" panose="02020602080505020303" pitchFamily="18" charset="0"/>
                <a:ea typeface="Calibri"/>
                <a:cs typeface="Times New Roman"/>
              </a:rPr>
              <a:t>preghiera da ogni male </a:t>
            </a:r>
            <a:r>
              <a:rPr lang="it-IT" sz="3100" dirty="0" smtClean="0">
                <a:latin typeface="Baskerville Old Face" panose="02020602080505020303" pitchFamily="18" charset="0"/>
                <a:ea typeface="Calibri"/>
                <a:cs typeface="Times New Roman"/>
              </a:rPr>
              <a:t>sia</a:t>
            </a:r>
            <a:r>
              <a:rPr lang="it-IT" dirty="0" smtClean="0">
                <a:latin typeface="Baskerville Old Face" panose="02020602080505020303" pitchFamily="18" charset="0"/>
                <a:ea typeface="Calibri"/>
                <a:cs typeface="Times New Roman"/>
              </a:rPr>
              <a:t> liberato</a:t>
            </a:r>
            <a:r>
              <a:rPr lang="it-IT" dirty="0">
                <a:latin typeface="Baskerville Old Face" panose="02020602080505020303" pitchFamily="18" charset="0"/>
                <a:ea typeface="Calibri"/>
                <a:cs typeface="Times New Roman"/>
              </a:rPr>
              <a:t/>
            </a:r>
            <a:br>
              <a:rPr lang="it-IT" dirty="0">
                <a:latin typeface="Baskerville Old Face" panose="02020602080505020303" pitchFamily="18" charset="0"/>
                <a:ea typeface="Calibri"/>
                <a:cs typeface="Times New Roman"/>
              </a:rPr>
            </a:br>
            <a:r>
              <a:rPr lang="it-IT" dirty="0">
                <a:latin typeface="Baskerville Old Face" panose="02020602080505020303" pitchFamily="18" charset="0"/>
                <a:ea typeface="Calibri"/>
                <a:cs typeface="Times New Roman"/>
              </a:rPr>
              <a:t>ogni peccator in Purgatorio </a:t>
            </a:r>
            <a:r>
              <a:rPr lang="it-IT" dirty="0" smtClean="0">
                <a:latin typeface="Baskerville Old Face" panose="02020602080505020303" pitchFamily="18" charset="0"/>
                <a:ea typeface="Calibri"/>
                <a:cs typeface="Times New Roman"/>
              </a:rPr>
              <a:t>capitato</a:t>
            </a:r>
            <a:r>
              <a:rPr lang="it-IT" dirty="0">
                <a:latin typeface="Baskerville Old Face" panose="02020602080505020303" pitchFamily="18" charset="0"/>
                <a:ea typeface="Calibri"/>
                <a:cs typeface="Times New Roman"/>
              </a:rPr>
              <a:t>.</a:t>
            </a:r>
            <a:endParaRPr lang="it-IT" dirty="0">
              <a:latin typeface="Baskerville Old Face" panose="02020602080505020303" pitchFamily="18" charset="0"/>
            </a:endParaRPr>
          </a:p>
        </p:txBody>
      </p:sp>
      <p:pic>
        <p:nvPicPr>
          <p:cNvPr id="4098" name="Picture 2" descr="Risultati immagini per mani giunte in preghier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196752"/>
            <a:ext cx="393946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77495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94148" y="908720"/>
            <a:ext cx="691276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dirty="0" smtClean="0"/>
              <a:t>GRAZIE AL VESCOVO PIER ALESSANDRO PROCACCINI,DOVETE SAPERE, O CARI BAMBINI,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indent="0">
              <a:buNone/>
            </a:pPr>
            <a:r>
              <a:rPr lang="it-IT" dirty="0"/>
              <a:t>                     </a:t>
            </a:r>
            <a:r>
              <a:rPr lang="it-IT" dirty="0" smtClean="0"/>
              <a:t>              </a:t>
            </a:r>
            <a:r>
              <a:rPr lang="it-IT" dirty="0"/>
              <a:t>CHE FU UNA CONFRATERNITA,</a:t>
            </a:r>
          </a:p>
          <a:p>
            <a:pPr indent="0">
              <a:buNone/>
            </a:pPr>
            <a:r>
              <a:rPr lang="it-IT" dirty="0" smtClean="0"/>
              <a:t>                                   QUELLA </a:t>
            </a:r>
            <a:r>
              <a:rPr lang="it-IT" dirty="0"/>
              <a:t>DEL MONTE DEI </a:t>
            </a:r>
            <a:r>
              <a:rPr lang="it-IT" dirty="0" smtClean="0"/>
              <a:t>MORTI,</a:t>
            </a:r>
            <a:endParaRPr lang="it-IT" dirty="0"/>
          </a:p>
          <a:p>
            <a:pPr indent="0">
              <a:buNone/>
            </a:pPr>
            <a:r>
              <a:rPr lang="it-IT" dirty="0" smtClean="0"/>
              <a:t>                                  </a:t>
            </a:r>
            <a:r>
              <a:rPr lang="it-IT" dirty="0"/>
              <a:t>A TENERNE IN CURA PER SECOLI LE SORTI.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F:\vescovo_3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00482" y="1052736"/>
            <a:ext cx="1499910" cy="1728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7" y="2204864"/>
            <a:ext cx="2656026" cy="3374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78419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3968" y="1124744"/>
            <a:ext cx="3744417" cy="4730216"/>
          </a:xfrm>
        </p:spPr>
        <p:txBody>
          <a:bodyPr>
            <a:normAutofit fontScale="90000"/>
          </a:bodyPr>
          <a:lstStyle/>
          <a:p>
            <a:pPr indent="0"/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Tutto questo comprender lo </a:t>
            </a:r>
            <a:r>
              <a:rPr lang="it-IT" sz="1800" dirty="0" smtClean="0"/>
              <a:t>potrete, </a:t>
            </a:r>
            <a:r>
              <a:rPr lang="it-IT" sz="1800" dirty="0" smtClean="0"/>
              <a:t/>
            </a:r>
            <a:br>
              <a:rPr lang="it-IT" sz="1800" dirty="0" smtClean="0"/>
            </a:br>
            <a:r>
              <a:rPr lang="it-IT" sz="1800" dirty="0" smtClean="0"/>
              <a:t>se il quadro posto sull’altare </a:t>
            </a:r>
            <a:br>
              <a:rPr lang="it-IT" sz="1800" dirty="0" smtClean="0"/>
            </a:br>
            <a:r>
              <a:rPr lang="it-IT" sz="1800" dirty="0" smtClean="0"/>
              <a:t>ammirerete : </a:t>
            </a:r>
            <a:br>
              <a:rPr lang="it-IT" sz="1800" dirty="0" smtClean="0"/>
            </a:br>
            <a:r>
              <a:rPr lang="it-IT" sz="1800" dirty="0" smtClean="0"/>
              <a:t>Lì la Vergine che sostiene le anime purganti è </a:t>
            </a:r>
            <a:r>
              <a:rPr lang="it-IT" sz="1800" dirty="0" smtClean="0"/>
              <a:t>raffigurata, </a:t>
            </a:r>
            <a:r>
              <a:rPr lang="it-IT" sz="1800" dirty="0" smtClean="0"/>
              <a:t>con il simbolo del Monte dipinto su </a:t>
            </a:r>
            <a:r>
              <a:rPr lang="it-IT" sz="1800" dirty="0"/>
              <a:t>un’arcata.</a:t>
            </a:r>
            <a:br>
              <a:rPr lang="it-IT" sz="1800" dirty="0"/>
            </a:br>
            <a:r>
              <a:rPr lang="it-IT" sz="1800" dirty="0"/>
              <a:t>le sono vicini San Francesco e Sant’Antonio</a:t>
            </a:r>
            <a:br>
              <a:rPr lang="it-IT" sz="1800" dirty="0"/>
            </a:br>
            <a:r>
              <a:rPr lang="it-IT" sz="1800" dirty="0" smtClean="0"/>
              <a:t>che, </a:t>
            </a:r>
            <a:r>
              <a:rPr lang="it-IT" sz="1800" dirty="0"/>
              <a:t>pregando, tengono lontano il </a:t>
            </a:r>
            <a:r>
              <a:rPr lang="it-IT" sz="1800" dirty="0" smtClean="0"/>
              <a:t>demonio.</a:t>
            </a: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/>
            </a:r>
            <a:br>
              <a:rPr lang="it-IT" sz="1800" dirty="0"/>
            </a:br>
            <a:r>
              <a:rPr lang="it-IT" sz="1800" dirty="0"/>
              <a:t> </a:t>
            </a:r>
          </a:p>
        </p:txBody>
      </p:sp>
      <p:pic>
        <p:nvPicPr>
          <p:cNvPr id="7170" name="Picture 2" descr="C:\Users\Docente\Desktop\immagini chiesa Sant'Anna\dipinto_chiesa_di_santa_maria_del_rifugio-copia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348880"/>
            <a:ext cx="2736304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87094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 moda">
  <a:themeElements>
    <a:clrScheme name="Onde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Cravatta nera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lta moda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593</TotalTime>
  <Words>395</Words>
  <Application>Microsoft Office PowerPoint</Application>
  <PresentationFormat>Presentazione su schermo (4:3)</PresentationFormat>
  <Paragraphs>51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Alta moda</vt:lpstr>
      <vt:lpstr>LA STORIA DI NONNA ELVIRA E DELLA CHIESA DI SANT’ANNA</vt:lpstr>
      <vt:lpstr>OH CARI BIMBI,  OGGI VI VOGLIO PARLARE</vt:lpstr>
      <vt:lpstr>della Chiesa di Sant’Anna in Avellino,</vt:lpstr>
      <vt:lpstr>Diapositiva 4</vt:lpstr>
      <vt:lpstr>Dovete sapere, o cari bambini, </vt:lpstr>
      <vt:lpstr>che è una chiesa antica, (al settecento risale), composta da un’unica navata  ed anche come  SANTA Maria del Rifugio ricordata,</vt:lpstr>
      <vt:lpstr> perché con la preghiera da ogni male sia liberato ogni peccator in Purgatorio capitato.</vt:lpstr>
      <vt:lpstr>Diapositiva 8</vt:lpstr>
      <vt:lpstr>   Tutto questo comprender lo potrete,  se il quadro posto sull’altare  ammirerete :  Lì la Vergine che sostiene le anime purganti è raffigurata, con il simbolo del Monte dipinto su un’arcata. le sono vicini San Francesco e Sant’Antonio che, pregando, tengono lontano il demonio.   </vt:lpstr>
      <vt:lpstr>Le statue lignee  di Cosma e Damiano,  i medici fratelli, sono a sinistra,  in una nicchia conservate, </vt:lpstr>
      <vt:lpstr>mentre, al lato opposto, l’immagine di  SANTA Lucia protettrice della   vista, in cartapesta realizzata, guarda il lato destro della navata.</vt:lpstr>
      <vt:lpstr>Diapositiva 12</vt:lpstr>
      <vt:lpstr>  Sul lato sinistro, c’è l’altare della Madonna della Pietà e un crocifisso di legno del settecento  accanto ad Ella sta… </vt:lpstr>
      <vt:lpstr>Diapositiva 14</vt:lpstr>
      <vt:lpstr>Diapositiva 15</vt:lpstr>
      <vt:lpstr>: </vt:lpstr>
      <vt:lpstr>Diapositiva 17</vt:lpstr>
      <vt:lpstr>Diapositiva 18</vt:lpstr>
      <vt:lpstr>Diapositiva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OH CARI BIMBI, OGGI VI VOGLIO PARLARE</dc:title>
  <dc:creator>Docente</dc:creator>
  <cp:lastModifiedBy>Acer</cp:lastModifiedBy>
  <cp:revision>91</cp:revision>
  <dcterms:created xsi:type="dcterms:W3CDTF">2016-05-10T09:04:28Z</dcterms:created>
  <dcterms:modified xsi:type="dcterms:W3CDTF">2016-07-20T05:14:04Z</dcterms:modified>
</cp:coreProperties>
</file>